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0" r:id="rId3"/>
    <p:sldId id="269" r:id="rId4"/>
    <p:sldId id="278" r:id="rId5"/>
    <p:sldId id="274" r:id="rId6"/>
    <p:sldId id="282" r:id="rId7"/>
    <p:sldId id="275" r:id="rId8"/>
    <p:sldId id="283" r:id="rId9"/>
    <p:sldId id="276" r:id="rId10"/>
    <p:sldId id="285" r:id="rId11"/>
    <p:sldId id="279" r:id="rId12"/>
    <p:sldId id="286" r:id="rId13"/>
    <p:sldId id="280" r:id="rId14"/>
    <p:sldId id="284" r:id="rId15"/>
    <p:sldId id="273" r:id="rId16"/>
    <p:sldId id="268" r:id="rId17"/>
    <p:sldId id="281" r:id="rId18"/>
    <p:sldId id="25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4457" autoAdjust="0"/>
  </p:normalViewPr>
  <p:slideViewPr>
    <p:cSldViewPr>
      <p:cViewPr varScale="1">
        <p:scale>
          <a:sx n="98" d="100"/>
          <a:sy n="98" d="100"/>
        </p:scale>
        <p:origin x="-19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65B13-0A26-4C98-996D-9A17CE70191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F47A-E8A3-4CF6-A595-5AC75885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8F47A-E8A3-4CF6-A595-5AC758855C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8F47A-E8A3-4CF6-A595-5AC758855C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8F47A-E8A3-4CF6-A595-5AC758855C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C797DC-5F9E-4437-8355-9BE3E315055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6F79507-DDF2-404B-818E-551B26F2C7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Quill Home Page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Concept Design Testing</a:t>
            </a:r>
          </a:p>
          <a:p>
            <a:r>
              <a:rPr lang="en-US" dirty="0" smtClean="0"/>
              <a:t>Feedback and Recommendations</a:t>
            </a:r>
          </a:p>
          <a:p>
            <a:endParaRPr lang="en-US" dirty="0"/>
          </a:p>
          <a:p>
            <a:r>
              <a:rPr lang="en-US" dirty="0" smtClean="0"/>
              <a:t>Prepared by:  Jim Hall &amp; Steve Mings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5600"/>
            <a:ext cx="9196273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614" y="3551766"/>
            <a:ext cx="3553786" cy="1477433"/>
          </a:xfrm>
          <a:prstGeom prst="wedgeEllipseCallout">
            <a:avLst>
              <a:gd name="adj1" fmla="val 13463"/>
              <a:gd name="adj2" fmla="val -21320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"oh, fancy I like </a:t>
            </a:r>
            <a:r>
              <a:rPr lang="en-US" dirty="0" smtClean="0"/>
              <a:t>that,” 2 users specifically referred to immediate FB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861758" y="4495800"/>
            <a:ext cx="4114800" cy="1811867"/>
          </a:xfrm>
          <a:prstGeom prst="wedgeEllipseCallout">
            <a:avLst>
              <a:gd name="adj1" fmla="val -77211"/>
              <a:gd name="adj2" fmla="val -145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8/12 easily found the add to cart </a:t>
            </a:r>
            <a:r>
              <a:rPr lang="en-US" dirty="0" smtClean="0"/>
              <a:t>button, 1 user preferred on page feedback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3609249" y="76200"/>
            <a:ext cx="2482320" cy="827440"/>
          </a:xfrm>
          <a:prstGeom prst="wedgeEllipseCallout">
            <a:avLst>
              <a:gd name="adj1" fmla="val -98841"/>
              <a:gd name="adj2" fmla="val 685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12/12 </a:t>
            </a:r>
            <a:r>
              <a:rPr lang="en-US" dirty="0" smtClean="0"/>
              <a:t>preferred 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4191000" y="869772"/>
            <a:ext cx="3581400" cy="1340027"/>
          </a:xfrm>
          <a:prstGeom prst="wedgeEllipseCallout">
            <a:avLst>
              <a:gd name="adj1" fmla="val -112537"/>
              <a:gd name="adj2" fmla="val 1996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/>
              <a:t>6/12 liked the :on hover functionality of the left categories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2895600" y="3733800"/>
            <a:ext cx="2035834" cy="1059698"/>
          </a:xfrm>
          <a:prstGeom prst="wedgeEllipseCallout">
            <a:avLst>
              <a:gd name="adj1" fmla="val -29387"/>
              <a:gd name="adj2" fmla="val -1373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ability to change quantity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92" y="11669"/>
            <a:ext cx="254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Findings  - Type-ahead</a:t>
            </a:r>
          </a:p>
        </p:txBody>
      </p:sp>
    </p:spTree>
    <p:extLst>
      <p:ext uri="{BB962C8B-B14F-4D97-AF65-F5344CB8AC3E}">
        <p14:creationId xmlns:p14="http://schemas.microsoft.com/office/powerpoint/2010/main" val="42504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1001"/>
            <a:ext cx="5537058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- Compare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11669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Findings - Compare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233849" y="1947135"/>
            <a:ext cx="3069364" cy="914400"/>
          </a:xfrm>
          <a:prstGeom prst="wedgeEllipseCallout">
            <a:avLst>
              <a:gd name="adj1" fmla="val -55134"/>
              <a:gd name="adj2" fmla="val -11225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/>
              <a:t>12/12 Prefer new design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1282631" y="533400"/>
            <a:ext cx="2971799" cy="1066800"/>
          </a:xfrm>
          <a:prstGeom prst="wedgeEllipseCallout">
            <a:avLst>
              <a:gd name="adj1" fmla="val 25911"/>
              <a:gd name="adj2" fmla="val -261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/>
              <a:t>“more simple”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1168331" y="3124200"/>
            <a:ext cx="3200400" cy="1066800"/>
          </a:xfrm>
          <a:prstGeom prst="wedgeEllipseCallout">
            <a:avLst>
              <a:gd name="adj1" fmla="val 25911"/>
              <a:gd name="adj2" fmla="val -261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Visual simplicity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809999" y="1947134"/>
            <a:ext cx="2565471" cy="1862866"/>
          </a:xfrm>
          <a:prstGeom prst="wedgeEllipseCallout">
            <a:avLst>
              <a:gd name="adj1" fmla="val -3748"/>
              <a:gd name="adj2" fmla="val -10740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user prefers how to log in to access account on production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42" y="3080558"/>
            <a:ext cx="5537058" cy="377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6375471" y="914400"/>
            <a:ext cx="2667000" cy="1828800"/>
          </a:xfrm>
          <a:prstGeom prst="wedgeEllipseCallout">
            <a:avLst>
              <a:gd name="adj1" fmla="val -34636"/>
              <a:gd name="adj2" fmla="val 934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production more complex and distracting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943100" y="4343400"/>
            <a:ext cx="2667000" cy="1828800"/>
          </a:xfrm>
          <a:prstGeom prst="wedgeEllipseCallout">
            <a:avLst>
              <a:gd name="adj1" fmla="val 112031"/>
              <a:gd name="adj2" fmla="val -2459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production is busy, "scattered, jarring, not crazy about banner"</a:t>
            </a:r>
          </a:p>
        </p:txBody>
      </p:sp>
    </p:spTree>
    <p:extLst>
      <p:ext uri="{BB962C8B-B14F-4D97-AF65-F5344CB8AC3E}">
        <p14:creationId xmlns:p14="http://schemas.microsoft.com/office/powerpoint/2010/main" val="2775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5363446" cy="3659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08" y="3198997"/>
            <a:ext cx="5338625" cy="3642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105400" y="1675124"/>
            <a:ext cx="3786596" cy="1462762"/>
          </a:xfrm>
          <a:prstGeom prst="wedgeEllipseCallout">
            <a:avLst>
              <a:gd name="adj1" fmla="val -46095"/>
              <a:gd name="adj2" fmla="val 14324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n-US" dirty="0" smtClean="0"/>
              <a:t>would </a:t>
            </a:r>
            <a:r>
              <a:rPr lang="en-US" dirty="0"/>
              <a:t>like to create her own lists, didn't know where to go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4179" y="4040002"/>
            <a:ext cx="3786596" cy="1462762"/>
          </a:xfrm>
          <a:prstGeom prst="wedgeEllipseCallout">
            <a:avLst>
              <a:gd name="adj1" fmla="val 5555"/>
              <a:gd name="adj2" fmla="val -20809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n-US" dirty="0"/>
              <a:t>uses order history today, not great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419600" y="5303808"/>
            <a:ext cx="3786596" cy="1462762"/>
          </a:xfrm>
          <a:prstGeom prst="wedgeEllipseCallout">
            <a:avLst>
              <a:gd name="adj1" fmla="val -26731"/>
              <a:gd name="adj2" fmla="val -9501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n-US" dirty="0"/>
              <a:t>didn't know about lists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2940" y="11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Findings </a:t>
            </a:r>
            <a:r>
              <a:rPr lang="en-US" dirty="0" smtClean="0">
                <a:solidFill>
                  <a:schemeClr val="tx2"/>
                </a:solidFill>
              </a:rPr>
              <a:t>– Compare (Lists)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67"/>
            <a:ext cx="9144000" cy="623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- Lists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940" y="11668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Findings - Lists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267200" y="4114800"/>
            <a:ext cx="3069364" cy="914400"/>
          </a:xfrm>
          <a:prstGeom prst="wedgeEllipseCallout">
            <a:avLst>
              <a:gd name="adj1" fmla="val -127530"/>
              <a:gd name="adj2" fmla="val -22188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/>
              <a:t>12/12 Prefer new design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4648200" y="196334"/>
            <a:ext cx="3069364" cy="914400"/>
          </a:xfrm>
          <a:prstGeom prst="wedgeEllipseCallout">
            <a:avLst>
              <a:gd name="adj1" fmla="val -122757"/>
              <a:gd name="adj2" fmla="val 20309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/>
              <a:t>“would be so much easier”</a:t>
            </a:r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>
            <a:off x="228600" y="2423438"/>
            <a:ext cx="2971800" cy="1462762"/>
          </a:xfrm>
          <a:prstGeom prst="wedgeEllipseCallout">
            <a:avLst>
              <a:gd name="adj1" fmla="val -24796"/>
              <a:gd name="adj2" fmla="val -7207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7/12 knew nothing about current lists functionality, or don’t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381000"/>
            <a:ext cx="915904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613387" y="1943100"/>
            <a:ext cx="3962400" cy="1143000"/>
          </a:xfrm>
          <a:prstGeom prst="wedgeEllipseCallout">
            <a:avLst>
              <a:gd name="adj1" fmla="val -126692"/>
              <a:gd name="adj2" fmla="val 4366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"bam you order these things all the time, here you go"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52400" y="5486400"/>
            <a:ext cx="2743200" cy="1059698"/>
          </a:xfrm>
          <a:prstGeom prst="wedgeEllipseCallout">
            <a:avLst>
              <a:gd name="adj1" fmla="val 4887"/>
              <a:gd name="adj2" fmla="val -19832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prominent, different color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2743200" y="3810000"/>
            <a:ext cx="2743200" cy="1059698"/>
          </a:xfrm>
          <a:prstGeom prst="wedgeEllipseCallout">
            <a:avLst>
              <a:gd name="adj1" fmla="val -77607"/>
              <a:gd name="adj2" fmla="val -10481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Reorder, set defaults, max/min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2940" y="11668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Findings - Lists</a:t>
            </a:r>
          </a:p>
        </p:txBody>
      </p:sp>
    </p:spTree>
    <p:extLst>
      <p:ext uri="{BB962C8B-B14F-4D97-AF65-F5344CB8AC3E}">
        <p14:creationId xmlns:p14="http://schemas.microsoft.com/office/powerpoint/2010/main" val="376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- </a:t>
            </a:r>
            <a:r>
              <a:rPr lang="en-US" dirty="0" err="1" smtClean="0"/>
              <a:t>Punchcard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Positives</a:t>
            </a:r>
            <a:endParaRPr lang="en-US" dirty="0"/>
          </a:p>
          <a:p>
            <a:pPr lvl="1"/>
            <a:r>
              <a:rPr lang="en-US" dirty="0"/>
              <a:t>8/12 users mentioned it favorably, </a:t>
            </a:r>
          </a:p>
          <a:p>
            <a:pPr lvl="1"/>
            <a:r>
              <a:rPr lang="en-US" dirty="0"/>
              <a:t>7/12 mentioned quill keeping track "as long as you keep track of it" </a:t>
            </a:r>
          </a:p>
          <a:p>
            <a:pPr lvl="1"/>
            <a:r>
              <a:rPr lang="en-US" dirty="0"/>
              <a:t>Options, buy 10 get 11</a:t>
            </a:r>
            <a:r>
              <a:rPr lang="en-US" baseline="30000" dirty="0"/>
              <a:t>th</a:t>
            </a:r>
            <a:r>
              <a:rPr lang="en-US" dirty="0"/>
              <a:t> free, buy 10 in one category get another item free, 100$ = 10 pts 100 pts to get free item, buy items in different categories (gamify)</a:t>
            </a:r>
          </a:p>
          <a:p>
            <a:pPr marL="0" indent="0">
              <a:buNone/>
            </a:pPr>
            <a:r>
              <a:rPr lang="en-US" dirty="0"/>
              <a:t>                </a:t>
            </a:r>
          </a:p>
          <a:p>
            <a:r>
              <a:rPr lang="en-US" dirty="0" smtClean="0"/>
              <a:t>Negatives</a:t>
            </a:r>
            <a:endParaRPr lang="en-US" dirty="0"/>
          </a:p>
          <a:p>
            <a:pPr lvl="1"/>
            <a:r>
              <a:rPr lang="en-US" dirty="0" smtClean="0"/>
              <a:t>"</a:t>
            </a:r>
            <a:r>
              <a:rPr lang="en-US" dirty="0"/>
              <a:t>I </a:t>
            </a:r>
            <a:r>
              <a:rPr lang="en-US" dirty="0" err="1"/>
              <a:t>ain't</a:t>
            </a:r>
            <a:r>
              <a:rPr lang="en-US" dirty="0"/>
              <a:t> got time for that </a:t>
            </a:r>
            <a:r>
              <a:rPr lang="en-US" dirty="0" smtClean="0"/>
              <a:t>$h!7"</a:t>
            </a:r>
            <a:endParaRPr lang="en-US" dirty="0"/>
          </a:p>
          <a:p>
            <a:pPr lvl="1"/>
            <a:r>
              <a:rPr lang="en-US" dirty="0" err="1"/>
              <a:t>Gimicky</a:t>
            </a:r>
            <a:endParaRPr lang="en-US" dirty="0"/>
          </a:p>
          <a:p>
            <a:pPr lvl="1"/>
            <a:r>
              <a:rPr lang="en-US" dirty="0"/>
              <a:t>Prefers rewards over </a:t>
            </a:r>
            <a:r>
              <a:rPr lang="en-US" dirty="0" err="1"/>
              <a:t>punchcards</a:t>
            </a:r>
            <a:endParaRPr lang="en-US" dirty="0"/>
          </a:p>
          <a:p>
            <a:pPr lvl="1"/>
            <a:r>
              <a:rPr lang="en-US" dirty="0" smtClean="0"/>
              <a:t>Prefers </a:t>
            </a:r>
            <a:r>
              <a:rPr lang="en-US" dirty="0"/>
              <a:t>QC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 -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Overall the updated homepage was received well</a:t>
            </a:r>
            <a:r>
              <a:rPr lang="en-US" dirty="0" smtClean="0"/>
              <a:t>. </a:t>
            </a:r>
            <a:r>
              <a:rPr lang="en-US" dirty="0"/>
              <a:t>All users preferred the redesigned page</a:t>
            </a:r>
            <a:r>
              <a:rPr lang="en-US" dirty="0" smtClean="0"/>
              <a:t>. </a:t>
            </a:r>
          </a:p>
          <a:p>
            <a:r>
              <a:rPr lang="en-US" dirty="0"/>
              <a:t>Even though there is more information on the page, users mentioned how clean and simple it was.  </a:t>
            </a:r>
            <a:endParaRPr lang="en-US" dirty="0" smtClean="0"/>
          </a:p>
          <a:p>
            <a:r>
              <a:rPr lang="en-US" dirty="0"/>
              <a:t>Overwhelmingly, users mentioned only using the top section of the site, to search or reorder, not browsing the entire page</a:t>
            </a:r>
            <a:r>
              <a:rPr lang="en-US" dirty="0" smtClean="0"/>
              <a:t>.</a:t>
            </a:r>
          </a:p>
          <a:p>
            <a:r>
              <a:rPr lang="en-US" dirty="0"/>
              <a:t>Several users mentioned the titles of the ribbons and the top bar navigation not standing out.  </a:t>
            </a:r>
            <a:r>
              <a:rPr lang="en-US" dirty="0" smtClean="0"/>
              <a:t>Most users understood the </a:t>
            </a:r>
            <a:r>
              <a:rPr lang="en-US" dirty="0"/>
              <a:t>groupings of the ribbons.</a:t>
            </a:r>
          </a:p>
          <a:p>
            <a:r>
              <a:rPr lang="en-US" dirty="0"/>
              <a:t>Users overwhelmingly liked the new functionality, and appreciated the visual feedback</a:t>
            </a:r>
            <a:r>
              <a:rPr lang="en-US" dirty="0" smtClean="0"/>
              <a:t>.</a:t>
            </a:r>
          </a:p>
          <a:p>
            <a:r>
              <a:rPr lang="en-US" dirty="0"/>
              <a:t>Add to cart from search was intuitive, 8/12 users used this function 2 more recognized it, but still would go to SKU page</a:t>
            </a:r>
            <a:r>
              <a:rPr lang="en-US" dirty="0" smtClean="0"/>
              <a:t>.</a:t>
            </a:r>
          </a:p>
          <a:p>
            <a:r>
              <a:rPr lang="en-US" dirty="0"/>
              <a:t>All users preferred the new layout for lists, </a:t>
            </a:r>
            <a:r>
              <a:rPr lang="en-US" dirty="0" smtClean="0"/>
              <a:t>7/12 users did not know or didn’t want to use lists, but after seeing the new version said they would use.</a:t>
            </a:r>
          </a:p>
          <a:p>
            <a:r>
              <a:rPr lang="en-US" dirty="0" err="1" smtClean="0"/>
              <a:t>Punchcards</a:t>
            </a:r>
            <a:r>
              <a:rPr lang="en-US" dirty="0" smtClean="0"/>
              <a:t>, </a:t>
            </a:r>
            <a:r>
              <a:rPr lang="en-US" dirty="0"/>
              <a:t>Overall received positively, as long as the user doesn’t have to do any extra work. 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– Other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wording of browsing history is invasive, turns me off</a:t>
            </a:r>
          </a:p>
          <a:p>
            <a:r>
              <a:rPr lang="en-US" dirty="0"/>
              <a:t>more likely to look at type ahead results, mean more than homepage</a:t>
            </a:r>
          </a:p>
          <a:p>
            <a:r>
              <a:rPr lang="en-US" dirty="0" smtClean="0"/>
              <a:t>landing </a:t>
            </a:r>
            <a:r>
              <a:rPr lang="en-US" dirty="0"/>
              <a:t>page should say, we have everything, more than office supplies</a:t>
            </a:r>
          </a:p>
          <a:p>
            <a:r>
              <a:rPr lang="en-US" dirty="0"/>
              <a:t>Regarding </a:t>
            </a:r>
            <a:r>
              <a:rPr lang="en-US" dirty="0" err="1"/>
              <a:t>punchcard</a:t>
            </a:r>
            <a:r>
              <a:rPr lang="en-US" dirty="0"/>
              <a:t> ideas free item, choice of new products more likely to order from quill again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</a:t>
            </a:r>
            <a:r>
              <a:rPr lang="en-US" dirty="0" smtClean="0"/>
              <a:t>visibility on my account and how to log in should </a:t>
            </a:r>
            <a:r>
              <a:rPr lang="en-US" dirty="0"/>
              <a:t>be </a:t>
            </a:r>
            <a:r>
              <a:rPr lang="en-US" dirty="0" smtClean="0"/>
              <a:t>established on </a:t>
            </a:r>
            <a:r>
              <a:rPr lang="en-US" dirty="0"/>
              <a:t>the new design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ribbon titles more prominent.</a:t>
            </a:r>
          </a:p>
          <a:p>
            <a:r>
              <a:rPr lang="en-US" dirty="0" smtClean="0"/>
              <a:t>Refine search bar (in progress)</a:t>
            </a:r>
          </a:p>
          <a:p>
            <a:r>
              <a:rPr lang="en-US" dirty="0" smtClean="0"/>
              <a:t>On type-ahead, There </a:t>
            </a:r>
            <a:r>
              <a:rPr lang="en-US" dirty="0"/>
              <a:t>should be a change of quantity </a:t>
            </a:r>
            <a:r>
              <a:rPr lang="en-US" dirty="0" smtClean="0"/>
              <a:t>option.</a:t>
            </a:r>
          </a:p>
          <a:p>
            <a:r>
              <a:rPr lang="en-US" dirty="0" smtClean="0"/>
              <a:t>On lists, The </a:t>
            </a:r>
            <a:r>
              <a:rPr lang="en-US" dirty="0"/>
              <a:t>accordion should be customizable and made more prominent.  </a:t>
            </a:r>
          </a:p>
          <a:p>
            <a:r>
              <a:rPr lang="en-US" dirty="0" smtClean="0"/>
              <a:t>On </a:t>
            </a:r>
            <a:r>
              <a:rPr lang="en-US" dirty="0"/>
              <a:t>type-ahead, make it clear how to get to full search </a:t>
            </a:r>
            <a:r>
              <a:rPr lang="en-US" dirty="0" smtClean="0"/>
              <a:t>results.</a:t>
            </a:r>
            <a:endParaRPr lang="en-US" dirty="0"/>
          </a:p>
          <a:p>
            <a:r>
              <a:rPr lang="en-US" dirty="0"/>
              <a:t>A/B test new design against Production. </a:t>
            </a:r>
            <a:endParaRPr lang="en-US" dirty="0" smtClean="0"/>
          </a:p>
          <a:p>
            <a:r>
              <a:rPr lang="en-US" dirty="0" smtClean="0"/>
              <a:t>Create a </a:t>
            </a:r>
            <a:r>
              <a:rPr lang="en-US" dirty="0" err="1" smtClean="0"/>
              <a:t>Punchcard</a:t>
            </a:r>
            <a:r>
              <a:rPr lang="en-US" dirty="0" smtClean="0"/>
              <a:t> design concept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/>
              <a:t>research should be done regarding on page add to cart feedback vs opening a new page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research on helping users discover functions of the site</a:t>
            </a:r>
          </a:p>
          <a:p>
            <a:r>
              <a:rPr lang="en-US" dirty="0" smtClean="0"/>
              <a:t>Create cleaner unifying design for add to cart </a:t>
            </a:r>
            <a:r>
              <a:rPr lang="en-US" dirty="0" smtClean="0"/>
              <a:t>confirmation</a:t>
            </a:r>
          </a:p>
          <a:p>
            <a:r>
              <a:rPr lang="en-US" dirty="0"/>
              <a:t>Analyze the Quill Business Homepage A/B test results and refine designs as needed</a:t>
            </a:r>
          </a:p>
          <a:p>
            <a:r>
              <a:rPr lang="en-US" dirty="0" smtClean="0"/>
              <a:t>Start </a:t>
            </a:r>
            <a:r>
              <a:rPr lang="en-US" dirty="0"/>
              <a:t>customer journey map  for a possible </a:t>
            </a:r>
            <a:r>
              <a:rPr lang="en-US" dirty="0" err="1"/>
              <a:t>punchcard</a:t>
            </a:r>
            <a:endParaRPr lang="en-US" dirty="0"/>
          </a:p>
          <a:p>
            <a:r>
              <a:rPr lang="en-US" dirty="0" smtClean="0"/>
              <a:t>Enhance </a:t>
            </a:r>
            <a:r>
              <a:rPr lang="en-US" dirty="0"/>
              <a:t>the List design and update stories for 2017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Contextual </a:t>
            </a:r>
            <a:r>
              <a:rPr lang="en-US" dirty="0"/>
              <a:t>Interviews </a:t>
            </a:r>
            <a:r>
              <a:rPr lang="en-US" dirty="0" smtClean="0"/>
              <a:t>were conducted </a:t>
            </a:r>
            <a:r>
              <a:rPr lang="en-US" dirty="0"/>
              <a:t>with local Quill customers</a:t>
            </a:r>
            <a:r>
              <a:rPr lang="en-US" dirty="0" smtClean="0"/>
              <a:t>.</a:t>
            </a:r>
          </a:p>
          <a:p>
            <a:r>
              <a:rPr lang="en-US" dirty="0"/>
              <a:t>The customer </a:t>
            </a:r>
            <a:r>
              <a:rPr lang="en-US" dirty="0" smtClean="0"/>
              <a:t>were asked </a:t>
            </a:r>
            <a:r>
              <a:rPr lang="en-US" dirty="0"/>
              <a:t>to give open and honest feedback on all aspects of Quill. </a:t>
            </a:r>
          </a:p>
          <a:p>
            <a:pPr lvl="1"/>
            <a:r>
              <a:rPr lang="en-US" dirty="0" smtClean="0"/>
              <a:t>New Homepage design look and feel, ease of use</a:t>
            </a:r>
          </a:p>
          <a:p>
            <a:pPr lvl="1"/>
            <a:r>
              <a:rPr lang="en-US" dirty="0" smtClean="0"/>
              <a:t>New type ahead interaction</a:t>
            </a:r>
          </a:p>
          <a:p>
            <a:pPr lvl="1"/>
            <a:r>
              <a:rPr lang="en-US" dirty="0" smtClean="0"/>
              <a:t>Homepage compared to current production</a:t>
            </a:r>
          </a:p>
          <a:p>
            <a:pPr lvl="1"/>
            <a:r>
              <a:rPr lang="en-US" dirty="0" smtClean="0"/>
              <a:t>New lists design look and feel, ease of use</a:t>
            </a:r>
          </a:p>
          <a:p>
            <a:pPr lvl="1"/>
            <a:r>
              <a:rPr lang="en-US" dirty="0" err="1" smtClean="0"/>
              <a:t>Punchcard</a:t>
            </a:r>
            <a:r>
              <a:rPr lang="en-US" dirty="0" smtClean="0"/>
              <a:t> ideas, perhaps you currently participate in other programs what would this kind of program look like for Quill</a:t>
            </a:r>
          </a:p>
        </p:txBody>
      </p:sp>
    </p:spTree>
    <p:extLst>
      <p:ext uri="{BB962C8B-B14F-4D97-AF65-F5344CB8AC3E}">
        <p14:creationId xmlns:p14="http://schemas.microsoft.com/office/powerpoint/2010/main" val="263564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users preferred new homepage design look and feel, type ahead interaction, and new lists design.</a:t>
            </a:r>
          </a:p>
          <a:p>
            <a:r>
              <a:rPr lang="en-US" dirty="0" smtClean="0"/>
              <a:t>4/12 had difficulty finding the search bar</a:t>
            </a:r>
          </a:p>
          <a:p>
            <a:r>
              <a:rPr lang="en-US" dirty="0" smtClean="0"/>
              <a:t>8/12 of users mentioned using search or reorder to purchase items rather than browsing site</a:t>
            </a:r>
          </a:p>
          <a:p>
            <a:r>
              <a:rPr lang="en-US" dirty="0" smtClean="0"/>
              <a:t>8/12 said favorable things about </a:t>
            </a:r>
            <a:r>
              <a:rPr lang="en-US" dirty="0" err="1" smtClean="0"/>
              <a:t>punchcards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1"/>
            <a:ext cx="9143999" cy="61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1"/>
            <a:ext cx="9143999" cy="61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1295400" y="762000"/>
            <a:ext cx="6096000" cy="533400"/>
          </a:xfrm>
          <a:prstGeom prst="flowChartProcess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31036" y="1295400"/>
            <a:ext cx="3069364" cy="1219200"/>
          </a:xfrm>
          <a:prstGeom prst="wedgeEllipseCallout">
            <a:avLst>
              <a:gd name="adj1" fmla="val 81036"/>
              <a:gd name="adj2" fmla="val -5432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8/12 users reported only using search and reorder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Findings – Homepage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669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Findings – Homepage</a:t>
            </a:r>
          </a:p>
        </p:txBody>
      </p:sp>
    </p:spTree>
    <p:extLst>
      <p:ext uri="{BB962C8B-B14F-4D97-AF65-F5344CB8AC3E}">
        <p14:creationId xmlns:p14="http://schemas.microsoft.com/office/powerpoint/2010/main" val="21587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06" y="372533"/>
            <a:ext cx="9159039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410200" y="381000"/>
            <a:ext cx="2895600" cy="1440698"/>
          </a:xfrm>
          <a:prstGeom prst="wedgeEllipseCallout">
            <a:avLst>
              <a:gd name="adj1" fmla="val -100455"/>
              <a:gd name="adj2" fmla="val 6764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user invasive / “turned off”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669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Findings – Homepage</a:t>
            </a:r>
          </a:p>
        </p:txBody>
      </p:sp>
    </p:spTree>
    <p:extLst>
      <p:ext uri="{BB962C8B-B14F-4D97-AF65-F5344CB8AC3E}">
        <p14:creationId xmlns:p14="http://schemas.microsoft.com/office/powerpoint/2010/main" val="19289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67"/>
            <a:ext cx="9144000" cy="62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114800" y="994151"/>
            <a:ext cx="2362200" cy="1059698"/>
          </a:xfrm>
          <a:prstGeom prst="wedgeEllipseCallout">
            <a:avLst>
              <a:gd name="adj1" fmla="val -117478"/>
              <a:gd name="adj2" fmla="val 4226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3/12 Ribbon titles not standing out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152400" y="3124200"/>
            <a:ext cx="3069364" cy="1068958"/>
          </a:xfrm>
          <a:prstGeom prst="wedgeEllipseCallout">
            <a:avLst>
              <a:gd name="adj1" fmla="val -2436"/>
              <a:gd name="adj2" fmla="val -13833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7/12 users understood groupings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3962400" y="2667000"/>
            <a:ext cx="3048000" cy="1143000"/>
          </a:xfrm>
          <a:prstGeom prst="wedgeEllipseCallout">
            <a:avLst>
              <a:gd name="adj1" fmla="val -107894"/>
              <a:gd name="adj2" fmla="val -9749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2/12 not understanding ribbon titles, purpose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669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Findings – Homepage</a:t>
            </a:r>
          </a:p>
        </p:txBody>
      </p:sp>
    </p:spTree>
    <p:extLst>
      <p:ext uri="{BB962C8B-B14F-4D97-AF65-F5344CB8AC3E}">
        <p14:creationId xmlns:p14="http://schemas.microsoft.com/office/powerpoint/2010/main" val="15380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1" y="347133"/>
            <a:ext cx="915904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106737" y="5181600"/>
            <a:ext cx="3069364" cy="914400"/>
          </a:xfrm>
          <a:prstGeom prst="wedgeEllipseCallout">
            <a:avLst>
              <a:gd name="adj1" fmla="val -95745"/>
              <a:gd name="adj2" fmla="val -1335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4/12 good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669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Findings – Homepage</a:t>
            </a:r>
          </a:p>
        </p:txBody>
      </p:sp>
    </p:spTree>
    <p:extLst>
      <p:ext uri="{BB962C8B-B14F-4D97-AF65-F5344CB8AC3E}">
        <p14:creationId xmlns:p14="http://schemas.microsoft.com/office/powerpoint/2010/main" val="33718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1"/>
            <a:ext cx="9143999" cy="61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ocess 8"/>
          <p:cNvSpPr/>
          <p:nvPr/>
        </p:nvSpPr>
        <p:spPr>
          <a:xfrm>
            <a:off x="1295400" y="762000"/>
            <a:ext cx="5562600" cy="533400"/>
          </a:xfrm>
          <a:prstGeom prst="flowChartProcess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7086600" y="368659"/>
            <a:ext cx="2035834" cy="1059698"/>
          </a:xfrm>
          <a:prstGeom prst="wedgeEllipseCallout">
            <a:avLst>
              <a:gd name="adj1" fmla="val -70489"/>
              <a:gd name="adj2" fmla="val -128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4/12 trouble finding search bar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792" y="11669"/>
            <a:ext cx="254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Findings  - Type-ahead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 - </a:t>
            </a:r>
            <a:r>
              <a:rPr lang="en-US" dirty="0" smtClean="0"/>
              <a:t>Type-ahead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9716</TotalTime>
  <Words>676</Words>
  <Application>Microsoft Office PowerPoint</Application>
  <PresentationFormat>On-screen Show (4:3)</PresentationFormat>
  <Paragraphs>105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Quill Home Page Testing</vt:lpstr>
      <vt:lpstr>Goals and Methodology</vt:lpstr>
      <vt:lpstr>High Level Summary</vt:lpstr>
      <vt:lpstr>PowerPoint Presentation</vt:lpstr>
      <vt:lpstr>Findings – Homepage</vt:lpstr>
      <vt:lpstr>PowerPoint Presentation</vt:lpstr>
      <vt:lpstr>PowerPoint Presentation</vt:lpstr>
      <vt:lpstr>PowerPoint Presentation</vt:lpstr>
      <vt:lpstr>Findings  - Type-ahead</vt:lpstr>
      <vt:lpstr>PowerPoint Presentation</vt:lpstr>
      <vt:lpstr>Findings - Compare</vt:lpstr>
      <vt:lpstr>PowerPoint Presentation</vt:lpstr>
      <vt:lpstr>Findings - Lists</vt:lpstr>
      <vt:lpstr>PowerPoint Presentation</vt:lpstr>
      <vt:lpstr>Findings - Punchcard</vt:lpstr>
      <vt:lpstr>Findings  - General</vt:lpstr>
      <vt:lpstr>Findings – Other </vt:lpstr>
      <vt:lpstr>Recommendations</vt:lpstr>
      <vt:lpstr>Next Steps</vt:lpstr>
    </vt:vector>
  </TitlesOfParts>
  <Company>Quill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Furniture Center</dc:title>
  <dc:creator>Hall, James</dc:creator>
  <cp:lastModifiedBy>Mings, Steven</cp:lastModifiedBy>
  <cp:revision>68</cp:revision>
  <dcterms:created xsi:type="dcterms:W3CDTF">2015-07-31T12:47:01Z</dcterms:created>
  <dcterms:modified xsi:type="dcterms:W3CDTF">2016-08-18T14:22:19Z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-1416282680</vt:i4>
  </property>
  <property fmtid="{D5CDD505-2E9C-101B-9397-08002B2CF9AE}" pid="3" name="_NewReviewCycle">
    <vt:lpwstr/>
  </property>
  <property fmtid="{D5CDD505-2E9C-101B-9397-08002B2CF9AE}" pid="4" name="_EmailSubject">
    <vt:lpwstr>homepage report</vt:lpwstr>
  </property>
  <property fmtid="{D5CDD505-2E9C-101B-9397-08002B2CF9AE}" pid="5" name="_AuthorEmail">
    <vt:lpwstr>Steven.Mings@quill.com</vt:lpwstr>
  </property>
  <property fmtid="{D5CDD505-2E9C-101B-9397-08002B2CF9AE}" pid="6" name="_AuthorEmailDisplayName">
    <vt:lpwstr>Mings, Steven</vt:lpwstr>
  </property>
</Properties>
</file>